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21"/>
  </p:notesMasterIdLst>
  <p:sldIdLst>
    <p:sldId id="527" r:id="rId4"/>
    <p:sldId id="510" r:id="rId5"/>
    <p:sldId id="524" r:id="rId6"/>
    <p:sldId id="472" r:id="rId7"/>
    <p:sldId id="511" r:id="rId8"/>
    <p:sldId id="512" r:id="rId9"/>
    <p:sldId id="514" r:id="rId10"/>
    <p:sldId id="516" r:id="rId11"/>
    <p:sldId id="518" r:id="rId12"/>
    <p:sldId id="502" r:id="rId13"/>
    <p:sldId id="497" r:id="rId14"/>
    <p:sldId id="525" r:id="rId15"/>
    <p:sldId id="526" r:id="rId16"/>
    <p:sldId id="521" r:id="rId17"/>
    <p:sldId id="507" r:id="rId18"/>
    <p:sldId id="501" r:id="rId19"/>
    <p:sldId id="528" r:id="rId20"/>
  </p:sldIdLst>
  <p:sldSz cx="9144000" cy="5143500" type="screen16x9"/>
  <p:notesSz cx="6858000" cy="9144000"/>
  <p:embeddedFontLs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Microsoft JhengHei" pitchFamily="34" charset="-120"/>
      <p:regular r:id="rId26"/>
      <p:bold r:id="rId27"/>
    </p:embeddedFont>
    <p:embeddedFont>
      <p:font typeface="黑体" pitchFamily="49" charset="-122"/>
      <p:regular r:id="rId28"/>
    </p:embeddedFont>
    <p:embeddedFont>
      <p:font typeface="幼圆" pitchFamily="49" charset="-122"/>
      <p:regular r:id="rId29"/>
    </p:embeddedFont>
    <p:embeddedFont>
      <p:font typeface="楷体" pitchFamily="49" charset="-122"/>
      <p:regular r:id="rId30"/>
    </p:embeddedFont>
    <p:embeddedFont>
      <p:font typeface="微软雅黑" pitchFamily="34" charset="-122"/>
      <p:regular r:id="rId31"/>
      <p:bold r:id="rId32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0000"/>
    <a:srgbClr val="009900"/>
    <a:srgbClr val="0000FF"/>
    <a:srgbClr val="AFF22A"/>
    <a:srgbClr val="FF9933"/>
    <a:srgbClr val="FFFF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0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8E11B41-EFA3-4B42-B615-E5824596BF6C}" type="slidenum">
              <a:rPr lang="zh-CN" altLang="en-US" sz="1200">
                <a:solidFill>
                  <a:srgbClr val="000000"/>
                </a:solidFill>
                <a:latin typeface="Calibri" pitchFamily="34" charset="0"/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 sz="1200">
              <a:solidFill>
                <a:srgbClr val="000000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92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65761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0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898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253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191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537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173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462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31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978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99714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12953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2056736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6735832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2565308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036194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3075384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1913100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2757327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9319884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689290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6471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726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682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00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775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48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070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236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530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23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710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103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53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901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60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29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099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763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32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59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146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710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683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916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53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02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830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78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964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392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04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594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664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9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72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07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999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519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8761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94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580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8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227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837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20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838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47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184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176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2333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93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850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371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56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719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46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875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17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220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655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34304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4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03787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4484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4373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9382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66622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130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46917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872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1119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68830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7305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8683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33535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822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49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37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129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34692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258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798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23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663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13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52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76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343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547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38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13589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335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063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777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408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806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257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839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576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343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924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87083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984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106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395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77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57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434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172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331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7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863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用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等式性质解方程（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3903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用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等式性质解方程（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621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长方形和正方形的面积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3245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13.xml"/><Relationship Id="rId7" Type="http://schemas.openxmlformats.org/officeDocument/2006/relationships/image" Target="../media/image4.emf"/><Relationship Id="rId2" Type="http://schemas.openxmlformats.org/officeDocument/2006/relationships/slide" Target="slide15.xml"/><Relationship Id="rId1" Type="http://schemas.openxmlformats.org/officeDocument/2006/relationships/slideLayout" Target="../slideLayouts/slideLayout61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slide" Target="slide14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tmp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0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2" action="ppaction://hlinksldjump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3" action="ppaction://hlinksldjump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4" action="ppaction://hlinksldjump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5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6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3661" y="1435155"/>
            <a:ext cx="864082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用等式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性质解方程 </a:t>
            </a:r>
            <a:r>
              <a:rPr lang="en-US" altLang="zh-CN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(1)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简易方程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548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3" descr="5J`YJBS~15@482ZO3QRNWK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977" y="627534"/>
            <a:ext cx="2917007" cy="126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4" descr="ARJET[]IS7L6G1]HJ_SJGF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55670"/>
            <a:ext cx="3010171" cy="125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11"/>
          <p:cNvSpPr txBox="1">
            <a:spLocks noChangeArrowheads="1"/>
          </p:cNvSpPr>
          <p:nvPr/>
        </p:nvSpPr>
        <p:spPr bwMode="auto">
          <a:xfrm>
            <a:off x="683568" y="3625921"/>
            <a:ext cx="4351338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dirty="0">
                <a:latin typeface="Arial" charset="0"/>
                <a:ea typeface="楷体" pitchFamily="49" charset="-122"/>
                <a:cs typeface="Arial" charset="0"/>
                <a:sym typeface="宋体" pitchFamily="2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个梨和</a:t>
            </a:r>
            <a:r>
              <a:rPr lang="zh-CN" altLang="en-US" sz="2400" b="1" dirty="0">
                <a:solidFill>
                  <a:srgbClr val="FF2D68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（  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个桃同样重。 </a:t>
            </a:r>
            <a:endParaRPr lang="en-US" altLang="zh-CN" sz="2400" b="1" dirty="0">
              <a:latin typeface="宋体" pitchFamily="2" charset="-122"/>
              <a:ea typeface="楷体" pitchFamily="49" charset="-122"/>
              <a:cs typeface="Arial" charset="0"/>
            </a:endParaRPr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4386834" y="3625921"/>
            <a:ext cx="4464496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solidFill>
                  <a:srgbClr val="FF2D6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  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个橘子和</a:t>
            </a:r>
            <a:r>
              <a:rPr lang="en-US" altLang="zh-CN" sz="2400" b="1" dirty="0">
                <a:latin typeface="Arial" charset="0"/>
                <a:ea typeface="楷体" pitchFamily="49" charset="-122"/>
                <a:cs typeface="Arial" charset="0"/>
                <a:sym typeface="宋体" pitchFamily="2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个苹果同样重。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>
            <a:off x="2155974" y="3624560"/>
            <a:ext cx="703263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en-US" sz="2400" b="1" dirty="0">
                <a:latin typeface="Arial" charset="0"/>
                <a:ea typeface="楷体" pitchFamily="49" charset="-122"/>
                <a:cs typeface="Arial" charset="0"/>
              </a:rPr>
              <a:t>3</a:t>
            </a:r>
            <a:endParaRPr lang="en-US" altLang="zh-CN" sz="2400" b="1" dirty="0">
              <a:latin typeface="Arial" charset="0"/>
              <a:ea typeface="楷体" pitchFamily="49" charset="-122"/>
              <a:cs typeface="Arial" charset="0"/>
            </a:endParaRPr>
          </a:p>
        </p:txBody>
      </p:sp>
      <p:sp>
        <p:nvSpPr>
          <p:cNvPr id="28" name="TextBox 11"/>
          <p:cNvSpPr txBox="1">
            <a:spLocks noChangeArrowheads="1"/>
          </p:cNvSpPr>
          <p:nvPr/>
        </p:nvSpPr>
        <p:spPr bwMode="auto">
          <a:xfrm>
            <a:off x="4746874" y="3625921"/>
            <a:ext cx="703263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en-US" sz="2400" b="1" dirty="0">
                <a:latin typeface="Arial" charset="0"/>
                <a:ea typeface="楷体" pitchFamily="49" charset="-122"/>
                <a:cs typeface="Arial" charset="0"/>
              </a:rPr>
              <a:t>2</a:t>
            </a:r>
            <a:endParaRPr lang="en-US" altLang="zh-CN" sz="2400" b="1" dirty="0">
              <a:latin typeface="Arial" charset="0"/>
              <a:ea typeface="楷体" pitchFamily="49" charset="-122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4200" y="483518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2.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694200" y="2244809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35915" y="2247309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1691680" y="2244809"/>
            <a:ext cx="2520280" cy="830997"/>
            <a:chOff x="2124347" y="2715766"/>
            <a:chExt cx="2520280" cy="830997"/>
          </a:xfrm>
          <a:noFill/>
        </p:grpSpPr>
        <p:sp>
          <p:nvSpPr>
            <p:cNvPr id="33" name="圆角矩形标注 32"/>
            <p:cNvSpPr>
              <a:spLocks noChangeArrowheads="1"/>
            </p:cNvSpPr>
            <p:nvPr/>
          </p:nvSpPr>
          <p:spPr bwMode="auto">
            <a:xfrm>
              <a:off x="2124347" y="2776711"/>
              <a:ext cx="2412554" cy="708993"/>
            </a:xfrm>
            <a:prstGeom prst="wedgeRoundRectCallout">
              <a:avLst>
                <a:gd name="adj1" fmla="val -59036"/>
                <a:gd name="adj2" fmla="val -15953"/>
                <a:gd name="adj3" fmla="val 16667"/>
              </a:avLst>
            </a:prstGeom>
            <a:grpFill/>
            <a:ln w="25400" algn="ctr">
              <a:solidFill>
                <a:srgbClr val="F9C7C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defTabSz="914400">
                <a:spcBef>
                  <a:spcPct val="50000"/>
                </a:spcBef>
              </a:pPr>
              <a:endParaRPr lang="zh-CN" altLang="en-US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4" name="TextBox 22"/>
            <p:cNvSpPr txBox="1">
              <a:spLocks noChangeArrowheads="1"/>
            </p:cNvSpPr>
            <p:nvPr/>
          </p:nvSpPr>
          <p:spPr bwMode="auto">
            <a:xfrm>
              <a:off x="2143125" y="2715766"/>
              <a:ext cx="2501502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天平两边同时去掉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个梨。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644008" y="2283718"/>
            <a:ext cx="2592288" cy="842060"/>
            <a:chOff x="4716016" y="2776711"/>
            <a:chExt cx="2664296" cy="842060"/>
          </a:xfrm>
          <a:noFill/>
        </p:grpSpPr>
        <p:sp>
          <p:nvSpPr>
            <p:cNvPr id="36" name="圆角矩形标注 35"/>
            <p:cNvSpPr>
              <a:spLocks noChangeArrowheads="1"/>
            </p:cNvSpPr>
            <p:nvPr/>
          </p:nvSpPr>
          <p:spPr bwMode="auto">
            <a:xfrm>
              <a:off x="4716016" y="2776711"/>
              <a:ext cx="2664296" cy="781001"/>
            </a:xfrm>
            <a:prstGeom prst="wedgeRoundRectCallout">
              <a:avLst>
                <a:gd name="adj1" fmla="val 58001"/>
                <a:gd name="adj2" fmla="val -15953"/>
                <a:gd name="adj3" fmla="val 16667"/>
              </a:avLst>
            </a:prstGeom>
            <a:grpFill/>
            <a:ln w="25400" algn="ctr">
              <a:solidFill>
                <a:srgbClr val="F9C7C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defTabSz="914400">
                <a:spcBef>
                  <a:spcPct val="50000"/>
                </a:spcBef>
              </a:pPr>
              <a:endParaRPr lang="zh-CN" altLang="en-US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7" name="TextBox 22"/>
            <p:cNvSpPr txBox="1">
              <a:spLocks noChangeArrowheads="1"/>
            </p:cNvSpPr>
            <p:nvPr/>
          </p:nvSpPr>
          <p:spPr bwMode="auto">
            <a:xfrm>
              <a:off x="4903788" y="2787774"/>
              <a:ext cx="2260500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天平两边同时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去掉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3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个橘子。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864368" y="657225"/>
            <a:ext cx="61559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在括号里找出方程的解，并在下面画横线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9" name="TextBox 22"/>
          <p:cNvSpPr txBox="1">
            <a:spLocks noChangeArrowheads="1"/>
          </p:cNvSpPr>
          <p:nvPr/>
        </p:nvSpPr>
        <p:spPr bwMode="auto">
          <a:xfrm>
            <a:off x="755576" y="1472466"/>
            <a:ext cx="5571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+ 22 = 78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100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56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782416" y="2038077"/>
            <a:ext cx="5571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– 2.5 = 2.5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1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683568" y="3053679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812360" y="3086084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1763688" y="3036897"/>
            <a:ext cx="2209664" cy="830997"/>
            <a:chOff x="2124347" y="2715766"/>
            <a:chExt cx="2520280" cy="830997"/>
          </a:xfrm>
          <a:noFill/>
        </p:grpSpPr>
        <p:sp>
          <p:nvSpPr>
            <p:cNvPr id="24" name="圆角矩形标注 23"/>
            <p:cNvSpPr>
              <a:spLocks noChangeArrowheads="1"/>
            </p:cNvSpPr>
            <p:nvPr/>
          </p:nvSpPr>
          <p:spPr bwMode="auto">
            <a:xfrm>
              <a:off x="2124347" y="2776711"/>
              <a:ext cx="2412554" cy="708993"/>
            </a:xfrm>
            <a:prstGeom prst="wedgeRoundRectCallout">
              <a:avLst>
                <a:gd name="adj1" fmla="val -59036"/>
                <a:gd name="adj2" fmla="val -15953"/>
                <a:gd name="adj3" fmla="val 16667"/>
              </a:avLst>
            </a:prstGeom>
            <a:grpFill/>
            <a:ln w="25400" algn="ctr">
              <a:solidFill>
                <a:srgbClr val="F9C7C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defTabSz="914400">
                <a:spcBef>
                  <a:spcPct val="50000"/>
                </a:spcBef>
              </a:pPr>
              <a:endParaRPr lang="zh-CN" altLang="en-US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5" name="TextBox 22"/>
            <p:cNvSpPr txBox="1">
              <a:spLocks noChangeArrowheads="1"/>
            </p:cNvSpPr>
            <p:nvPr/>
          </p:nvSpPr>
          <p:spPr bwMode="auto">
            <a:xfrm>
              <a:off x="2143125" y="2715766"/>
              <a:ext cx="2501502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可以解出方程再选答案。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</p:grpSp>
      <p:sp>
        <p:nvSpPr>
          <p:cNvPr id="27" name="圆角矩形标注 26"/>
          <p:cNvSpPr>
            <a:spLocks noChangeArrowheads="1"/>
          </p:cNvSpPr>
          <p:nvPr/>
        </p:nvSpPr>
        <p:spPr bwMode="auto">
          <a:xfrm>
            <a:off x="4086336" y="3097842"/>
            <a:ext cx="3437992" cy="842059"/>
          </a:xfrm>
          <a:prstGeom prst="wedgeRoundRectCallout">
            <a:avLst>
              <a:gd name="adj1" fmla="val 58001"/>
              <a:gd name="adj2" fmla="val -1595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也可以把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的值代入方程，看哪个是方程的解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5030888" y="1934131"/>
            <a:ext cx="10081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183288" y="2499742"/>
            <a:ext cx="10081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9" grpId="0"/>
      <p:bldP spid="20" grpId="0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6323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9552" y="555526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解方程，并检验。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17283" y="134761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76+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105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95020" y="1488253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-46=90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2169" y="1851670"/>
            <a:ext cx="3137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76+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-76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105-76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14577" y="1923678"/>
            <a:ext cx="3137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i="1" dirty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-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46+46=90+46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95736" y="2326109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29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827068" y="2326109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=136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496" y="2931790"/>
            <a:ext cx="5040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检验：把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=29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代入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原方程，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=76+29=105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右边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所以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=29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原方程的解。</a:t>
            </a:r>
          </a:p>
        </p:txBody>
      </p:sp>
      <p:sp>
        <p:nvSpPr>
          <p:cNvPr id="30" name="矩形 29"/>
          <p:cNvSpPr/>
          <p:nvPr/>
        </p:nvSpPr>
        <p:spPr>
          <a:xfrm>
            <a:off x="4355976" y="2996247"/>
            <a:ext cx="47880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检验：把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=136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代入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原方程，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=136-46=90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右边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所以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=136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原方程的解。</a:t>
            </a:r>
          </a:p>
        </p:txBody>
      </p:sp>
    </p:spTree>
    <p:extLst>
      <p:ext uri="{BB962C8B-B14F-4D97-AF65-F5344CB8AC3E}">
        <p14:creationId xmlns:p14="http://schemas.microsoft.com/office/powerpoint/2010/main" val="2628106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3" grpId="0"/>
      <p:bldP spid="26" grpId="0"/>
      <p:bldP spid="27" grpId="0"/>
      <p:bldP spid="28" grpId="0"/>
      <p:bldP spid="29" grpId="0"/>
      <p:bldP spid="3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6323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1560" y="496292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解方程，并检验。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91680" y="1233215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x+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3.5=3.5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23012" y="1203598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-6.4=0.4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1707654"/>
            <a:ext cx="3497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+3.5-3.5=3.5-3.5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7944" y="1665263"/>
            <a:ext cx="3929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i="1" dirty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-6.4+6.4=0.4+6.4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11760" y="213970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99076" y="2067694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=6.8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1521" y="2787774"/>
            <a:ext cx="4320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检验：把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代入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原方程，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=0+3.5=3.5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右边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所以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原方程的解。</a:t>
            </a:r>
          </a:p>
        </p:txBody>
      </p:sp>
      <p:sp>
        <p:nvSpPr>
          <p:cNvPr id="29" name="矩形 28"/>
          <p:cNvSpPr/>
          <p:nvPr/>
        </p:nvSpPr>
        <p:spPr>
          <a:xfrm>
            <a:off x="4355976" y="2859782"/>
            <a:ext cx="44379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检验：把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=6.8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代入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原方程，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=6.8-6.4=0.4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左边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右边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所以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=0.4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原方程的解。</a:t>
            </a:r>
          </a:p>
        </p:txBody>
      </p:sp>
    </p:spTree>
    <p:extLst>
      <p:ext uri="{BB962C8B-B14F-4D97-AF65-F5344CB8AC3E}">
        <p14:creationId xmlns:p14="http://schemas.microsoft.com/office/powerpoint/2010/main" val="4280037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25" grpId="0"/>
      <p:bldP spid="18" grpId="0"/>
      <p:bldP spid="20" grpId="0"/>
      <p:bldP spid="22" grpId="0"/>
      <p:bldP spid="27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8442" y="555526"/>
            <a:ext cx="3782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根据线段图列方程。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2" t="17677" r="74193"/>
          <a:stretch/>
        </p:blipFill>
        <p:spPr bwMode="auto">
          <a:xfrm>
            <a:off x="678880" y="1203598"/>
            <a:ext cx="2025600" cy="1380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69" t="-304" r="1733" b="-1464"/>
          <a:stretch/>
        </p:blipFill>
        <p:spPr bwMode="auto">
          <a:xfrm>
            <a:off x="5004048" y="1059582"/>
            <a:ext cx="3168352" cy="1429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691680" y="2715766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-116=84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46032" y="2859782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+3.5=6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7544" y="3118197"/>
            <a:ext cx="3497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-116+116=84+116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39752" y="350785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=200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91164" y="3579862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=2.5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7784" y="1115908"/>
            <a:ext cx="21602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买一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部电话机，付出</a:t>
            </a:r>
            <a:r>
              <a:rPr lang="en-US" altLang="zh-CN" sz="2800" i="1" dirty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元，找回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84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元。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62088" y="3219822"/>
            <a:ext cx="3497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i="1" dirty="0" smtClean="0">
                <a:latin typeface="Times New Roman" pitchFamily="18" charset="0"/>
                <a:ea typeface="Microsoft JhengHei" pitchFamily="34" charset="-120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+3.5-3.5=6-3.5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21" grpId="0"/>
      <p:bldP spid="22" grpId="0"/>
      <p:bldP spid="23" grpId="0"/>
      <p:bldP spid="24" grpId="0"/>
      <p:bldP spid="6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82525" y="2051856"/>
            <a:ext cx="6657827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914400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等式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两边同时加上或减去同一个数，所得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结果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defTabSz="914400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仍然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是等式。这是</a:t>
            </a:r>
            <a:r>
              <a:rPr lang="zh-CN" altLang="en-US" sz="2400" b="1" dirty="0">
                <a:solidFill>
                  <a:srgbClr val="FF2766"/>
                </a:solidFill>
                <a:latin typeface="楷体" pitchFamily="49" charset="-122"/>
                <a:ea typeface="楷体" pitchFamily="49" charset="-122"/>
              </a:rPr>
              <a:t>等式的性质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136741" y="2859782"/>
            <a:ext cx="6676229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使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方程左右两边相等的未知数的值叫作</a:t>
            </a:r>
            <a:r>
              <a:rPr lang="zh-CN" altLang="en-US" sz="2400" b="1" dirty="0">
                <a:solidFill>
                  <a:srgbClr val="FF2D6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方程</a:t>
            </a:r>
            <a:r>
              <a:rPr lang="zh-CN" altLang="en-US" sz="2400" b="1" dirty="0" smtClean="0">
                <a:solidFill>
                  <a:srgbClr val="FF2D6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FF2D6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FF2D6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       </a:t>
            </a:r>
            <a:r>
              <a:rPr lang="zh-CN" altLang="en-US" sz="2400" b="1" dirty="0" smtClean="0">
                <a:solidFill>
                  <a:srgbClr val="FF2D6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解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，求方程的解的过程叫作</a:t>
            </a:r>
            <a:r>
              <a:rPr lang="zh-CN" altLang="en-US" sz="2400" b="1" dirty="0">
                <a:solidFill>
                  <a:srgbClr val="FF2D6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解方程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151900" y="3783081"/>
            <a:ext cx="5760491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运用</a:t>
            </a:r>
            <a:r>
              <a:rPr lang="zh-CN" altLang="en-US" sz="2400" b="1" dirty="0">
                <a:solidFill>
                  <a:srgbClr val="FF2766"/>
                </a:solidFill>
                <a:latin typeface="楷体" pitchFamily="49" charset="-122"/>
                <a:ea typeface="楷体" pitchFamily="49" charset="-122"/>
              </a:rPr>
              <a:t>等式的性质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可以</a:t>
            </a:r>
            <a:r>
              <a:rPr lang="zh-CN" altLang="en-US" sz="2400" b="1" dirty="0">
                <a:solidFill>
                  <a:srgbClr val="FF2766"/>
                </a:solidFill>
                <a:latin typeface="楷体" pitchFamily="49" charset="-122"/>
                <a:ea typeface="楷体" pitchFamily="49" charset="-122"/>
              </a:rPr>
              <a:t>解</a:t>
            </a:r>
            <a:r>
              <a:rPr lang="zh-CN" altLang="en-US" sz="2400" b="1">
                <a:solidFill>
                  <a:srgbClr val="FF2766"/>
                </a:solidFill>
                <a:latin typeface="楷体" pitchFamily="49" charset="-122"/>
                <a:ea typeface="楷体" pitchFamily="49" charset="-122"/>
              </a:rPr>
              <a:t>方程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。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407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童晓芳\个人专业成长\各类撰稿\20180605路编1-6下册《课件》\课件专用人物图\7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1" t="13430"/>
          <a:stretch/>
        </p:blipFill>
        <p:spPr bwMode="auto">
          <a:xfrm flipH="1">
            <a:off x="323528" y="3185327"/>
            <a:ext cx="1657695" cy="149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7308304" y="1275606"/>
            <a:ext cx="1598389" cy="131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3275856" y="1419622"/>
            <a:ext cx="4176464" cy="1099732"/>
          </a:xfrm>
          <a:prstGeom prst="wedgeRoundRectCallout">
            <a:avLst>
              <a:gd name="adj1" fmla="val 58831"/>
              <a:gd name="adj2" fmla="val 2009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天平两边平衡，左边放入一个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克的物体会怎么样？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怎样使天平继续保持平衡呢？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22966"/>
          <a:stretch/>
        </p:blipFill>
        <p:spPr bwMode="auto">
          <a:xfrm>
            <a:off x="4642338" y="3075806"/>
            <a:ext cx="3466985" cy="1288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圆角矩形标注 18"/>
          <p:cNvSpPr>
            <a:spLocks noChangeArrowheads="1"/>
          </p:cNvSpPr>
          <p:nvPr/>
        </p:nvSpPr>
        <p:spPr bwMode="auto">
          <a:xfrm>
            <a:off x="1691680" y="3003798"/>
            <a:ext cx="1944216" cy="811700"/>
          </a:xfrm>
          <a:prstGeom prst="wedgeRoundRectCallout">
            <a:avLst>
              <a:gd name="adj1" fmla="val -54608"/>
              <a:gd name="adj2" fmla="val 4532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右边放入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克的砝码。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9582"/>
            <a:ext cx="1649737" cy="164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童晓芳\个人专业成长\各类撰稿\20180605路编1-6下册《课件》\课件专用人物图\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468" y="877317"/>
            <a:ext cx="2030717" cy="162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4173" y="503591"/>
            <a:ext cx="3755939" cy="2656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539552" y="2499742"/>
            <a:ext cx="7219541" cy="2293400"/>
            <a:chOff x="971600" y="2598753"/>
            <a:chExt cx="7219541" cy="2011495"/>
          </a:xfrm>
        </p:grpSpPr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图片 26" descr="屏幕剪辑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28" name="图片 27" descr="屏幕剪辑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6798771" y="555524"/>
            <a:ext cx="2268118" cy="1492725"/>
          </a:xfrm>
          <a:prstGeom prst="wedgeRoundRectCallout">
            <a:avLst>
              <a:gd name="adj1" fmla="val -59588"/>
              <a:gd name="adj2" fmla="val 2764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怎样在天平两边增加砝码，使天平仍然保持平衡？</a:t>
            </a:r>
          </a:p>
        </p:txBody>
      </p:sp>
      <p:pic>
        <p:nvPicPr>
          <p:cNvPr id="1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642054" y="2711037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6948264" y="2721315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圆角矩形标注 19"/>
          <p:cNvSpPr>
            <a:spLocks noChangeArrowheads="1"/>
          </p:cNvSpPr>
          <p:nvPr/>
        </p:nvSpPr>
        <p:spPr bwMode="auto">
          <a:xfrm>
            <a:off x="1692299" y="2627966"/>
            <a:ext cx="2412554" cy="659135"/>
          </a:xfrm>
          <a:prstGeom prst="wedgeRoundRectCallout">
            <a:avLst>
              <a:gd name="adj1" fmla="val -59036"/>
              <a:gd name="adj2" fmla="val -15953"/>
              <a:gd name="adj3" fmla="val 16667"/>
            </a:avLst>
          </a:prstGeom>
          <a:solidFill>
            <a:srgbClr val="FCE3E3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左右两边都加上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克的砝码。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4391694" y="2627966"/>
            <a:ext cx="2412554" cy="735872"/>
          </a:xfrm>
          <a:prstGeom prst="wedgeRoundRectCallout">
            <a:avLst>
              <a:gd name="adj1" fmla="val 58001"/>
              <a:gd name="adj2" fmla="val -15953"/>
              <a:gd name="adj3" fmla="val 16667"/>
            </a:avLst>
          </a:prstGeom>
          <a:solidFill>
            <a:srgbClr val="FCE3E3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左右两边都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加上同样重的砝码。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433713"/>
            <a:ext cx="2242368" cy="866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37069"/>
            <a:ext cx="2386384" cy="862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3688" y="4259872"/>
            <a:ext cx="2072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50+10  50+10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55976" y="4245437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50+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2400" b="1" dirty="0" err="1" smtClean="0">
                <a:latin typeface="楷体" pitchFamily="49" charset="-122"/>
                <a:ea typeface="楷体" pitchFamily="49" charset="-122"/>
              </a:rPr>
              <a:t>50+</a:t>
            </a:r>
            <a:r>
              <a:rPr lang="en-US" altLang="zh-CN" sz="2400" b="1" i="1" dirty="0" err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85744" y="4259872"/>
            <a:ext cx="40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=</a:t>
            </a:r>
            <a:endParaRPr lang="zh-CN" altLang="en-US" sz="2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5148064" y="4270325"/>
            <a:ext cx="360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=</a:t>
            </a:r>
            <a:endParaRPr lang="zh-CN" altLang="en-US" sz="2400" b="1" dirty="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669023" y="1003143"/>
            <a:ext cx="1166673" cy="1064551"/>
            <a:chOff x="670145" y="1457273"/>
            <a:chExt cx="1555361" cy="1419401"/>
          </a:xfrm>
        </p:grpSpPr>
        <p:pic>
          <p:nvPicPr>
            <p:cNvPr id="36" name="图片 35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3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1" grpId="0" animBg="1"/>
      <p:bldP spid="3" grpId="0"/>
      <p:bldP spid="31" grpId="0"/>
      <p:bldP spid="5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G@E~K_)MHS0B8_`VLB]RHL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843558"/>
            <a:ext cx="2659062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483518"/>
            <a:ext cx="579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观察下图，先填一填，再说说你的发现。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99994" y="2571750"/>
            <a:ext cx="1275662" cy="148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24328" y="3219822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图片 38" descr="SODJU~B7}MO6(M{WIP~9N9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15566"/>
            <a:ext cx="2620962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AMZX}GQ$S8JY@VAVQ{0ECQ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140346"/>
            <a:ext cx="7239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691680" y="2662453"/>
            <a:ext cx="5148857" cy="845401"/>
            <a:chOff x="2221027" y="2931791"/>
            <a:chExt cx="5148857" cy="845401"/>
          </a:xfrm>
          <a:noFill/>
        </p:grpSpPr>
        <p:sp>
          <p:nvSpPr>
            <p:cNvPr id="45" name="AutoShape 34"/>
            <p:cNvSpPr>
              <a:spLocks noChangeArrowheads="1"/>
            </p:cNvSpPr>
            <p:nvPr/>
          </p:nvSpPr>
          <p:spPr bwMode="auto">
            <a:xfrm>
              <a:off x="2244725" y="2931791"/>
              <a:ext cx="4965700" cy="792088"/>
            </a:xfrm>
            <a:prstGeom prst="wedgeRoundRectCallout">
              <a:avLst>
                <a:gd name="adj1" fmla="val -56352"/>
                <a:gd name="adj2" fmla="val 39500"/>
                <a:gd name="adj3" fmla="val 16667"/>
              </a:avLst>
            </a:prstGeom>
            <a:noFill/>
            <a:ln w="12700">
              <a:solidFill>
                <a:schemeClr val="tx2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46" name="TextBox 22"/>
            <p:cNvSpPr txBox="1">
              <a:spLocks noChangeArrowheads="1"/>
            </p:cNvSpPr>
            <p:nvPr/>
          </p:nvSpPr>
          <p:spPr bwMode="auto">
            <a:xfrm>
              <a:off x="2221027" y="2946195"/>
              <a:ext cx="5148857" cy="830997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联系天平保持平衡的过程想一想，等式怎样变化，结果仍然是等式？</a:t>
              </a:r>
            </a:p>
          </p:txBody>
        </p:sp>
      </p:grpSp>
      <p:pic>
        <p:nvPicPr>
          <p:cNvPr id="48" name="图片 47" descr="6})[~2E`PFQ)3173RY3[77I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78" r="47105" b="1186"/>
          <a:stretch>
            <a:fillRect/>
          </a:stretch>
        </p:blipFill>
        <p:spPr bwMode="auto">
          <a:xfrm>
            <a:off x="2067818" y="2067694"/>
            <a:ext cx="43180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Box 11"/>
          <p:cNvSpPr txBox="1">
            <a:spLocks noChangeArrowheads="1"/>
          </p:cNvSpPr>
          <p:nvPr/>
        </p:nvSpPr>
        <p:spPr bwMode="auto">
          <a:xfrm>
            <a:off x="1115616" y="2131765"/>
            <a:ext cx="138906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+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a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2339752" y="2131517"/>
            <a:ext cx="1608138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50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+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a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pic>
        <p:nvPicPr>
          <p:cNvPr id="51" name="图片 50" descr="6})[~2E`PFQ)3173RY3[77I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9DBE9"/>
              </a:clrFrom>
              <a:clrTo>
                <a:srgbClr val="F9DB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78" r="47105" b="1186"/>
          <a:stretch>
            <a:fillRect/>
          </a:stretch>
        </p:blipFill>
        <p:spPr bwMode="auto">
          <a:xfrm>
            <a:off x="6345336" y="2120577"/>
            <a:ext cx="43180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Box 11"/>
          <p:cNvSpPr txBox="1">
            <a:spLocks noChangeArrowheads="1"/>
          </p:cNvSpPr>
          <p:nvPr/>
        </p:nvSpPr>
        <p:spPr bwMode="auto">
          <a:xfrm>
            <a:off x="4355976" y="2157090"/>
            <a:ext cx="21431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</a:t>
            </a:r>
            <a:r>
              <a:rPr lang="en-US" altLang="zh-CN" sz="1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+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a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－</a:t>
            </a:r>
            <a:r>
              <a:rPr lang="zh-CN" altLang="en-US" sz="2400" b="1" dirty="0">
                <a:solidFill>
                  <a:srgbClr val="FF2766"/>
                </a:solidFill>
                <a:latin typeface="宋体" pitchFamily="2" charset="-122"/>
                <a:sym typeface="宋体" pitchFamily="2" charset="-122"/>
              </a:rPr>
              <a:t>（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 </a:t>
            </a:r>
            <a:r>
              <a:rPr lang="zh-CN" altLang="en-US" sz="2400" b="1" dirty="0">
                <a:solidFill>
                  <a:srgbClr val="FF2766"/>
                </a:solidFill>
                <a:latin typeface="宋体" pitchFamily="2" charset="-122"/>
                <a:sym typeface="宋体" pitchFamily="2" charset="-122"/>
              </a:rPr>
              <a:t>）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53" name="文本框 26"/>
          <p:cNvSpPr txBox="1">
            <a:spLocks noChangeArrowheads="1"/>
          </p:cNvSpPr>
          <p:nvPr/>
        </p:nvSpPr>
        <p:spPr bwMode="auto">
          <a:xfrm>
            <a:off x="5870425" y="2040384"/>
            <a:ext cx="474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a</a:t>
            </a:r>
            <a:r>
              <a:rPr lang="en-US" altLang="zh-CN" sz="2200" b="1" dirty="0">
                <a:latin typeface="宋体" pitchFamily="2" charset="-122"/>
                <a:sym typeface="宋体" pitchFamily="2" charset="-122"/>
              </a:rPr>
              <a:t> </a:t>
            </a:r>
          </a:p>
        </p:txBody>
      </p:sp>
      <p:sp>
        <p:nvSpPr>
          <p:cNvPr id="54" name="文本框 27"/>
          <p:cNvSpPr txBox="1">
            <a:spLocks noChangeArrowheads="1"/>
          </p:cNvSpPr>
          <p:nvPr/>
        </p:nvSpPr>
        <p:spPr bwMode="auto">
          <a:xfrm>
            <a:off x="8250113" y="2117402"/>
            <a:ext cx="399231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 b="1" i="1" dirty="0">
                <a:latin typeface="Times New Roman" pitchFamily="18" charset="0"/>
                <a:sym typeface="宋体" pitchFamily="2" charset="-122"/>
              </a:rPr>
              <a:t>a</a:t>
            </a:r>
            <a:r>
              <a:rPr lang="en-US" altLang="zh-CN" sz="2200" b="1" dirty="0">
                <a:latin typeface="宋体" pitchFamily="2" charset="-122"/>
                <a:sym typeface="宋体" pitchFamily="2" charset="-122"/>
              </a:rPr>
              <a:t> </a:t>
            </a:r>
          </a:p>
        </p:txBody>
      </p:sp>
      <p:sp>
        <p:nvSpPr>
          <p:cNvPr id="55" name="TextBox 11"/>
          <p:cNvSpPr txBox="1">
            <a:spLocks noChangeArrowheads="1"/>
          </p:cNvSpPr>
          <p:nvPr/>
        </p:nvSpPr>
        <p:spPr bwMode="auto">
          <a:xfrm>
            <a:off x="6561112" y="2184400"/>
            <a:ext cx="2249487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50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+</a:t>
            </a:r>
            <a:r>
              <a:rPr lang="en-US" altLang="zh-CN" sz="12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a</a:t>
            </a:r>
            <a:r>
              <a:rPr lang="zh-CN" altLang="en-US" sz="12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－</a:t>
            </a:r>
            <a:r>
              <a:rPr lang="zh-CN" altLang="en-US" sz="2400" b="1" dirty="0">
                <a:solidFill>
                  <a:srgbClr val="FF2766"/>
                </a:solidFill>
                <a:latin typeface="宋体" pitchFamily="2" charset="-122"/>
                <a:sym typeface="宋体" pitchFamily="2" charset="-122"/>
              </a:rPr>
              <a:t>（</a:t>
            </a:r>
            <a:r>
              <a:rPr lang="zh-CN" altLang="en-US" sz="2400" b="1" dirty="0">
                <a:latin typeface="宋体" pitchFamily="2" charset="-122"/>
                <a:sym typeface="宋体" pitchFamily="2" charset="-122"/>
              </a:rPr>
              <a:t>  </a:t>
            </a:r>
            <a:r>
              <a:rPr lang="zh-CN" altLang="en-US" sz="2400" b="1" dirty="0">
                <a:solidFill>
                  <a:srgbClr val="FF2766"/>
                </a:solidFill>
                <a:latin typeface="宋体" pitchFamily="2" charset="-122"/>
                <a:sym typeface="宋体" pitchFamily="2" charset="-122"/>
              </a:rPr>
              <a:t>）</a:t>
            </a:r>
          </a:p>
        </p:txBody>
      </p:sp>
      <p:sp>
        <p:nvSpPr>
          <p:cNvPr id="56" name="AutoShape 22"/>
          <p:cNvSpPr>
            <a:spLocks noChangeArrowheads="1"/>
          </p:cNvSpPr>
          <p:nvPr/>
        </p:nvSpPr>
        <p:spPr bwMode="auto">
          <a:xfrm flipH="1">
            <a:off x="1619672" y="3723878"/>
            <a:ext cx="5616624" cy="839154"/>
          </a:xfrm>
          <a:prstGeom prst="wedgeRoundRectCallout">
            <a:avLst>
              <a:gd name="adj1" fmla="val -58315"/>
              <a:gd name="adj2" fmla="val -1519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defTabSz="914400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等式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两边同时加上或减去同一个数，所得结果仍然是等式。这是</a:t>
            </a:r>
            <a:r>
              <a:rPr lang="zh-CN" altLang="en-US" sz="2400" b="1" dirty="0">
                <a:solidFill>
                  <a:srgbClr val="FF2766"/>
                </a:solidFill>
                <a:latin typeface="楷体" pitchFamily="49" charset="-122"/>
                <a:ea typeface="楷体" pitchFamily="49" charset="-122"/>
              </a:rPr>
              <a:t>等式的性质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0" grpId="0"/>
      <p:bldP spid="52" grpId="0"/>
      <p:bldP spid="53" grpId="0"/>
      <p:bldP spid="54" grpId="0"/>
      <p:bldP spid="55" grpId="0"/>
      <p:bldP spid="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382401" y="2127767"/>
            <a:ext cx="1275662" cy="148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65496" y="3230014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圆角矩形标注 19"/>
          <p:cNvSpPr>
            <a:spLocks noChangeArrowheads="1"/>
          </p:cNvSpPr>
          <p:nvPr/>
        </p:nvSpPr>
        <p:spPr bwMode="auto">
          <a:xfrm>
            <a:off x="1766155" y="2571750"/>
            <a:ext cx="4642129" cy="720080"/>
          </a:xfrm>
          <a:prstGeom prst="wedgeRoundRectCallout">
            <a:avLst>
              <a:gd name="adj1" fmla="val -56806"/>
              <a:gd name="adj2" fmla="val -1274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根据等式的性质，等式两边同时进行了什么运算？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3038190" y="3481661"/>
            <a:ext cx="4237323" cy="720080"/>
          </a:xfrm>
          <a:prstGeom prst="wedgeRoundRectCallout">
            <a:avLst>
              <a:gd name="adj1" fmla="val 58001"/>
              <a:gd name="adj2" fmla="val -1595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左边等式两边同时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加上了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右边等式两边同时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减去了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7544" y="483518"/>
            <a:ext cx="7664450" cy="502649"/>
            <a:chOff x="1099548" y="1028421"/>
            <a:chExt cx="7664450" cy="502649"/>
          </a:xfrm>
        </p:grpSpPr>
        <p:sp>
          <p:nvSpPr>
            <p:cNvPr id="24" name="TextBox 18"/>
            <p:cNvSpPr txBox="1">
              <a:spLocks noChangeArrowheads="1"/>
            </p:cNvSpPr>
            <p:nvPr/>
          </p:nvSpPr>
          <p:spPr bwMode="auto">
            <a:xfrm>
              <a:off x="1099548" y="1028421"/>
              <a:ext cx="76644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根据等式的性质在    里填运算符号，在      里填数。</a:t>
              </a:r>
              <a:endParaRPr lang="zh-CN" altLang="en-US" sz="2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pic>
          <p:nvPicPr>
            <p:cNvPr id="25" name="图片 5" descr="0R$IYIG}9UNRH91W@{QW8)I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4977" y="1059582"/>
              <a:ext cx="434975" cy="442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图片 6" descr="1@HWWAN%X0UW{U)CD%MWE`S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4636" y="1059582"/>
              <a:ext cx="901700" cy="47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" name="TextBox 31"/>
          <p:cNvSpPr txBox="1"/>
          <p:nvPr/>
        </p:nvSpPr>
        <p:spPr>
          <a:xfrm>
            <a:off x="1260277" y="1131590"/>
            <a:ext cx="2159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– 25 = 60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7544" y="1563638"/>
            <a:ext cx="4070526" cy="504056"/>
            <a:chOff x="645490" y="1995686"/>
            <a:chExt cx="4070526" cy="504056"/>
          </a:xfrm>
        </p:grpSpPr>
        <p:sp>
          <p:nvSpPr>
            <p:cNvPr id="33" name="TextBox 32"/>
            <p:cNvSpPr txBox="1"/>
            <p:nvPr/>
          </p:nvSpPr>
          <p:spPr>
            <a:xfrm>
              <a:off x="645490" y="2038077"/>
              <a:ext cx="31344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– 25 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+ 25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 60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34" name="图片 5" descr="0R$IYIG}9UNRH91W@{QW8)I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4937" y="1995686"/>
              <a:ext cx="434975" cy="442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图片 6" descr="1@HWWAN%X0UW{U)CD%MWE`S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4316" y="2028254"/>
              <a:ext cx="901700" cy="47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TextBox 11"/>
          <p:cNvSpPr txBox="1">
            <a:spLocks noChangeArrowheads="1"/>
          </p:cNvSpPr>
          <p:nvPr/>
        </p:nvSpPr>
        <p:spPr bwMode="auto">
          <a:xfrm>
            <a:off x="3203848" y="1635646"/>
            <a:ext cx="138906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+   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25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02811" y="1131590"/>
            <a:ext cx="2159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+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18 = 48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644008" y="1563638"/>
            <a:ext cx="4070526" cy="504056"/>
            <a:chOff x="645490" y="1995686"/>
            <a:chExt cx="4070526" cy="504056"/>
          </a:xfrm>
        </p:grpSpPr>
        <p:sp>
          <p:nvSpPr>
            <p:cNvPr id="37" name="TextBox 36"/>
            <p:cNvSpPr txBox="1"/>
            <p:nvPr/>
          </p:nvSpPr>
          <p:spPr>
            <a:xfrm>
              <a:off x="645490" y="2038077"/>
              <a:ext cx="31344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+ 18 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- 18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 60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38" name="图片 5" descr="0R$IYIG}9UNRH91W@{QW8)I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4937" y="1995686"/>
              <a:ext cx="434975" cy="442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图片 6" descr="1@HWWAN%X0UW{U)CD%MWE`S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4316" y="2028254"/>
              <a:ext cx="901700" cy="47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TextBox 11"/>
          <p:cNvSpPr txBox="1">
            <a:spLocks noChangeArrowheads="1"/>
          </p:cNvSpPr>
          <p:nvPr/>
        </p:nvSpPr>
        <p:spPr bwMode="auto">
          <a:xfrm>
            <a:off x="7275513" y="1635646"/>
            <a:ext cx="138906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  </a:t>
            </a:r>
            <a:r>
              <a:rPr lang="en-US" altLang="zh-CN" sz="2400" b="1" dirty="0">
                <a:solidFill>
                  <a:srgbClr val="FF0000"/>
                </a:solidFill>
                <a:latin typeface="Arial" charset="0"/>
                <a:cs typeface="Arial" charset="0"/>
                <a:sym typeface="宋体" pitchFamily="2" charset="-122"/>
              </a:rPr>
              <a:t>18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32" grpId="0"/>
      <p:bldP spid="29" grpId="0"/>
      <p:bldP spid="27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4" descr="O6J[IPP}J3DH933~]49B8Y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656" y="1203598"/>
            <a:ext cx="3448050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18"/>
          <p:cNvSpPr txBox="1">
            <a:spLocks noChangeArrowheads="1"/>
          </p:cNvSpPr>
          <p:nvPr/>
        </p:nvSpPr>
        <p:spPr bwMode="auto">
          <a:xfrm>
            <a:off x="1674708" y="627534"/>
            <a:ext cx="435367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看图列方程，并求出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的值。</a:t>
            </a:r>
            <a:endParaRPr lang="zh-CN" altLang="en-US" sz="2400" b="1" dirty="0">
              <a:solidFill>
                <a:srgbClr val="FF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41" name="TextBox 11"/>
          <p:cNvSpPr txBox="1">
            <a:spLocks noChangeArrowheads="1"/>
          </p:cNvSpPr>
          <p:nvPr/>
        </p:nvSpPr>
        <p:spPr bwMode="auto">
          <a:xfrm>
            <a:off x="3440382" y="2571750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+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10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=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50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71600" y="3147814"/>
            <a:ext cx="7219541" cy="1291415"/>
            <a:chOff x="971600" y="2598753"/>
            <a:chExt cx="7219541" cy="2011495"/>
          </a:xfrm>
        </p:grpSpPr>
        <p:pic>
          <p:nvPicPr>
            <p:cNvPr id="4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图片 43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45" name="图片 44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46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074102" y="3197695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80312" y="3230100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109000" y="3174562"/>
            <a:ext cx="3074716" cy="830997"/>
            <a:chOff x="2124347" y="2715766"/>
            <a:chExt cx="3074716" cy="830997"/>
          </a:xfrm>
        </p:grpSpPr>
        <p:sp>
          <p:nvSpPr>
            <p:cNvPr id="48" name="圆角矩形标注 47"/>
            <p:cNvSpPr>
              <a:spLocks noChangeArrowheads="1"/>
            </p:cNvSpPr>
            <p:nvPr/>
          </p:nvSpPr>
          <p:spPr bwMode="auto">
            <a:xfrm>
              <a:off x="2124347" y="2776711"/>
              <a:ext cx="2412554" cy="708993"/>
            </a:xfrm>
            <a:prstGeom prst="wedgeRoundRectCallout">
              <a:avLst>
                <a:gd name="adj1" fmla="val -59036"/>
                <a:gd name="adj2" fmla="val -15953"/>
                <a:gd name="adj3" fmla="val 16667"/>
              </a:avLst>
            </a:prstGeom>
            <a:solidFill>
              <a:srgbClr val="FCE3E3"/>
            </a:solidFill>
            <a:ln w="25400" algn="ctr">
              <a:solidFill>
                <a:srgbClr val="F9C7C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defTabSz="914400">
                <a:spcBef>
                  <a:spcPct val="50000"/>
                </a:spcBef>
              </a:pPr>
              <a:endParaRPr lang="zh-CN" altLang="en-US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70" name="TextBox 22"/>
            <p:cNvSpPr txBox="1">
              <a:spLocks noChangeArrowheads="1"/>
            </p:cNvSpPr>
            <p:nvPr/>
          </p:nvSpPr>
          <p:spPr bwMode="auto">
            <a:xfrm>
              <a:off x="2143125" y="2715766"/>
              <a:ext cx="3055938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FF2766"/>
                  </a:solidFill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（</a:t>
              </a:r>
              <a:r>
                <a:rPr lang="en-US" altLang="zh-CN" sz="2400" b="1" dirty="0">
                  <a:solidFill>
                    <a:srgbClr val="FF2766"/>
                  </a:solidFill>
                  <a:latin typeface="楷体" pitchFamily="49" charset="-122"/>
                  <a:ea typeface="楷体" pitchFamily="49" charset="-122"/>
                  <a:cs typeface="Arial" charset="0"/>
                  <a:sym typeface="宋体" pitchFamily="2" charset="-122"/>
                </a:rPr>
                <a:t>40</a:t>
              </a:r>
              <a:r>
                <a:rPr lang="zh-CN" altLang="en-US" sz="2400" b="1" dirty="0">
                  <a:solidFill>
                    <a:srgbClr val="FF2766"/>
                  </a:solidFill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）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+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cs typeface="Arial" charset="0"/>
                  <a:sym typeface="宋体" pitchFamily="2" charset="-122"/>
                </a:rPr>
                <a:t>10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=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cs typeface="Arial" charset="0"/>
                  <a:sym typeface="宋体" pitchFamily="2" charset="-122"/>
                </a:rPr>
                <a:t>50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，</a:t>
              </a:r>
              <a:endPara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  <a:p>
              <a:pPr eaLnBrk="1" hangingPunct="1"/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     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r>
                <a:rPr lang="en-US" altLang="zh-CN" sz="2400" b="1" i="1" dirty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x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=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cs typeface="Arial" charset="0"/>
                  <a:sym typeface="宋体" pitchFamily="2" charset="-122"/>
                </a:rPr>
                <a:t>40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44008" y="3241858"/>
            <a:ext cx="2592288" cy="842060"/>
            <a:chOff x="4716016" y="2776711"/>
            <a:chExt cx="2664296" cy="842060"/>
          </a:xfrm>
        </p:grpSpPr>
        <p:sp>
          <p:nvSpPr>
            <p:cNvPr id="49" name="圆角矩形标注 48"/>
            <p:cNvSpPr>
              <a:spLocks noChangeArrowheads="1"/>
            </p:cNvSpPr>
            <p:nvPr/>
          </p:nvSpPr>
          <p:spPr bwMode="auto">
            <a:xfrm>
              <a:off x="4716016" y="2776711"/>
              <a:ext cx="2664296" cy="781001"/>
            </a:xfrm>
            <a:prstGeom prst="wedgeRoundRectCallout">
              <a:avLst>
                <a:gd name="adj1" fmla="val 58001"/>
                <a:gd name="adj2" fmla="val -15953"/>
                <a:gd name="adj3" fmla="val 16667"/>
              </a:avLst>
            </a:prstGeom>
            <a:solidFill>
              <a:srgbClr val="FCE3E3"/>
            </a:solidFill>
            <a:ln w="25400" algn="ctr">
              <a:solidFill>
                <a:srgbClr val="F9C7C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defTabSz="914400">
                <a:spcBef>
                  <a:spcPct val="50000"/>
                </a:spcBef>
              </a:pPr>
              <a:endParaRPr lang="zh-CN" altLang="en-US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71" name="TextBox 22"/>
            <p:cNvSpPr txBox="1">
              <a:spLocks noChangeArrowheads="1"/>
            </p:cNvSpPr>
            <p:nvPr/>
          </p:nvSpPr>
          <p:spPr bwMode="auto">
            <a:xfrm>
              <a:off x="4903788" y="2787774"/>
              <a:ext cx="226050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因为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Arial" charset="0"/>
                  <a:sym typeface="宋体" pitchFamily="2" charset="-122"/>
                </a:rPr>
                <a:t>50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-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Arial" charset="0"/>
                  <a:sym typeface="宋体" pitchFamily="2" charset="-122"/>
                </a:rPr>
                <a:t>10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=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Arial" charset="0"/>
                  <a:sym typeface="宋体" pitchFamily="2" charset="-122"/>
                </a:rPr>
                <a:t>40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，</a:t>
              </a:r>
              <a:endPara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  <a:p>
              <a:pPr eaLnBrk="1" hangingPunct="1"/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所以 </a:t>
              </a:r>
              <a:r>
                <a:rPr lang="en-US" altLang="zh-CN" sz="2400" b="1" i="1" dirty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x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=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cs typeface="Arial" charset="0"/>
                  <a:sym typeface="宋体" pitchFamily="2" charset="-122"/>
                </a:rPr>
                <a:t>40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323528" y="555526"/>
            <a:ext cx="1166673" cy="1064551"/>
            <a:chOff x="670145" y="1457273"/>
            <a:chExt cx="1555361" cy="1419401"/>
          </a:xfrm>
        </p:grpSpPr>
        <p:pic>
          <p:nvPicPr>
            <p:cNvPr id="23" name="图片 22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4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715766"/>
            <a:ext cx="1728192" cy="138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30" name="AutoShape 22"/>
          <p:cNvSpPr>
            <a:spLocks noChangeArrowheads="1"/>
          </p:cNvSpPr>
          <p:nvPr/>
        </p:nvSpPr>
        <p:spPr bwMode="auto">
          <a:xfrm flipH="1">
            <a:off x="1259632" y="3003798"/>
            <a:ext cx="4298206" cy="1296144"/>
          </a:xfrm>
          <a:prstGeom prst="wedgeRoundRectCallout">
            <a:avLst>
              <a:gd name="adj1" fmla="val 53961"/>
              <a:gd name="adj2" fmla="val -73007"/>
              <a:gd name="adj3" fmla="val 16667"/>
            </a:avLst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defTabSz="914400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先写好“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解：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”，然后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等式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两边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同时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减去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，注意每一步中的“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”上下对齐。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AutoShape 22"/>
          <p:cNvSpPr>
            <a:spLocks noChangeArrowheads="1"/>
          </p:cNvSpPr>
          <p:nvPr/>
        </p:nvSpPr>
        <p:spPr bwMode="auto">
          <a:xfrm flipH="1">
            <a:off x="1403648" y="699542"/>
            <a:ext cx="4154190" cy="504825"/>
          </a:xfrm>
          <a:prstGeom prst="wedgeRoundRectCallout">
            <a:avLst>
              <a:gd name="adj1" fmla="val 57177"/>
              <a:gd name="adj2" fmla="val 40525"/>
              <a:gd name="adj3" fmla="val 16667"/>
            </a:avLst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defTabSz="914400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通常根据等式的性质来思考。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2915816" y="1516782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+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10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=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50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1844675" y="2002557"/>
            <a:ext cx="4656138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解：</a:t>
            </a: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+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10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10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=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50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10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AutoShape 34"/>
          <p:cNvSpPr>
            <a:spLocks noChangeArrowheads="1"/>
          </p:cNvSpPr>
          <p:nvPr/>
        </p:nvSpPr>
        <p:spPr bwMode="auto">
          <a:xfrm>
            <a:off x="5748995" y="1851670"/>
            <a:ext cx="2686570" cy="868363"/>
          </a:xfrm>
          <a:prstGeom prst="wedgeRoundRectCallout">
            <a:avLst>
              <a:gd name="adj1" fmla="val 24509"/>
              <a:gd name="adj2" fmla="val 69841"/>
              <a:gd name="adj3" fmla="val 16667"/>
            </a:avLst>
          </a:prstGeom>
          <a:noFill/>
          <a:ln w="12700">
            <a:solidFill>
              <a:srgbClr val="C6D8B6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方程两边都减去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10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，左边只剩下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3709219" y="2427734"/>
            <a:ext cx="1366837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en-US" altLang="zh-CN" sz="2400" b="1" dirty="0" smtClean="0">
                <a:latin typeface="宋体" pitchFamily="2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40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68" y="1077829"/>
            <a:ext cx="1153192" cy="16526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30" grpId="0" animBg="1"/>
      <p:bldP spid="14" grpId="0" animBg="1"/>
      <p:bldP spid="15" grpId="0"/>
      <p:bldP spid="16" grpId="0"/>
      <p:bldP spid="17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童晓芳\个人专业成长\各类撰稿\20180605路编1-6下册《课件》\课件专用人物图\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432" y="1035662"/>
            <a:ext cx="1501947" cy="119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3130550" y="339502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+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10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50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1790700" y="771550"/>
            <a:ext cx="49244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解：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+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10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10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=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50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－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10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3926830" y="1203598"/>
            <a:ext cx="136525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=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40</a:t>
            </a:r>
          </a:p>
        </p:txBody>
      </p:sp>
      <p:sp>
        <p:nvSpPr>
          <p:cNvPr id="20" name="云形标注 19"/>
          <p:cNvSpPr/>
          <p:nvPr/>
        </p:nvSpPr>
        <p:spPr>
          <a:xfrm>
            <a:off x="1619672" y="1635646"/>
            <a:ext cx="5472608" cy="517971"/>
          </a:xfrm>
          <a:prstGeom prst="cloudCallout">
            <a:avLst>
              <a:gd name="adj1" fmla="val 56898"/>
              <a:gd name="adj2" fmla="val -40650"/>
            </a:avLst>
          </a:prstGeom>
          <a:noFill/>
          <a:ln>
            <a:solidFill>
              <a:srgbClr val="FCE9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/>
            <a:r>
              <a:rPr lang="en-US" altLang="zh-CN" sz="2400" b="1" i="1" dirty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 </a:t>
            </a:r>
            <a:r>
              <a:rPr lang="en-US" altLang="zh-CN" sz="24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 </a:t>
            </a:r>
            <a:r>
              <a:rPr lang="en-US" altLang="zh-CN" sz="24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40</a:t>
            </a:r>
            <a:r>
              <a:rPr lang="zh-CN" altLang="en-US" sz="24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是不是正确答案呢？</a:t>
            </a:r>
          </a:p>
        </p:txBody>
      </p:sp>
      <p:sp>
        <p:nvSpPr>
          <p:cNvPr id="24" name="AutoShape 34"/>
          <p:cNvSpPr>
            <a:spLocks noChangeArrowheads="1"/>
          </p:cNvSpPr>
          <p:nvPr/>
        </p:nvSpPr>
        <p:spPr bwMode="auto">
          <a:xfrm>
            <a:off x="1691680" y="2787774"/>
            <a:ext cx="5832647" cy="1194549"/>
          </a:xfrm>
          <a:prstGeom prst="wedgeRoundRectCallout">
            <a:avLst>
              <a:gd name="adj1" fmla="val 55519"/>
              <a:gd name="adj2" fmla="val 1412"/>
              <a:gd name="adj3" fmla="val 16667"/>
            </a:avLst>
          </a:prstGeom>
          <a:noFill/>
          <a:ln w="12700">
            <a:solidFill>
              <a:srgbClr val="85A6ED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检验：把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 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40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代入原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方程，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左边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 40+10 = 50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，左边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=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右边。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Arial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      所以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40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是原方程的解。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52992" y="4132287"/>
            <a:ext cx="737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宋体" pitchFamily="2" charset="-122"/>
                <a:sym typeface="宋体" pitchFamily="2" charset="-122"/>
              </a:rPr>
              <a:t>    </a:t>
            </a:r>
            <a:endParaRPr lang="zh-CN" altLang="en-US" sz="2400" dirty="0"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7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251520" y="2211710"/>
            <a:ext cx="1275662" cy="148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910570" y="2859782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圆角矩形标注 27"/>
          <p:cNvSpPr>
            <a:spLocks noChangeArrowheads="1"/>
          </p:cNvSpPr>
          <p:nvPr/>
        </p:nvSpPr>
        <p:spPr bwMode="auto">
          <a:xfrm>
            <a:off x="1691680" y="2283718"/>
            <a:ext cx="6624736" cy="432048"/>
          </a:xfrm>
          <a:prstGeom prst="wedgeRoundRectCallout">
            <a:avLst>
              <a:gd name="adj1" fmla="val -54707"/>
              <a:gd name="adj2" fmla="val 3986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=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40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代入原方程，看看左右两边是不是相等。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圆角矩形标注 29"/>
          <p:cNvSpPr>
            <a:spLocks noChangeArrowheads="1"/>
          </p:cNvSpPr>
          <p:nvPr/>
        </p:nvSpPr>
        <p:spPr bwMode="auto">
          <a:xfrm>
            <a:off x="1475656" y="4075633"/>
            <a:ext cx="5832648" cy="728365"/>
          </a:xfrm>
          <a:prstGeom prst="wedgeRoundRectCallout">
            <a:avLst>
              <a:gd name="adj1" fmla="val -53508"/>
              <a:gd name="adj2" fmla="val -4922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使方程左右两边相等的未知数的值叫作</a:t>
            </a:r>
            <a:r>
              <a:rPr lang="zh-CN" altLang="en-US" sz="2400" b="1" dirty="0">
                <a:solidFill>
                  <a:srgbClr val="FF2D6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方程的解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，求方程的解的过程叫作</a:t>
            </a:r>
            <a:r>
              <a:rPr lang="zh-CN" altLang="en-US" sz="2400" b="1" dirty="0">
                <a:solidFill>
                  <a:srgbClr val="FF2D68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解方程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6" grpId="0"/>
      <p:bldP spid="28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741307" y="973202"/>
            <a:ext cx="24041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解方程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3589679" y="1634033"/>
            <a:ext cx="2179736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- 30 = 80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2349191" y="2084186"/>
            <a:ext cx="4167025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zh-CN" altLang="en-US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解：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-30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+ 30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 80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+ 30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4338260" y="2471984"/>
            <a:ext cx="2177956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= 110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538288" y="3075806"/>
            <a:ext cx="1113868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2915816" y="3219822"/>
            <a:ext cx="4775878" cy="720080"/>
          </a:xfrm>
          <a:prstGeom prst="wedgeRoundRectCallout">
            <a:avLst>
              <a:gd name="adj1" fmla="val -54707"/>
              <a:gd name="adj2" fmla="val 3986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根据等式的性质：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方程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两边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都加上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，左边只剩下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charset="0"/>
                <a:sym typeface="宋体" pitchFamily="2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0" grpId="0"/>
      <p:bldP spid="31" grpId="0"/>
      <p:bldP spid="32" grpId="0"/>
      <p:bldP spid="15" grpId="0" animBg="1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885</Words>
  <Application>Microsoft Office PowerPoint</Application>
  <PresentationFormat>全屏显示(16:9)</PresentationFormat>
  <Paragraphs>135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Calibri</vt:lpstr>
      <vt:lpstr>Microsoft JhengHei</vt:lpstr>
      <vt:lpstr>黑体</vt:lpstr>
      <vt:lpstr>幼圆</vt:lpstr>
      <vt:lpstr>楷体</vt:lpstr>
      <vt:lpstr>微软雅黑</vt:lpstr>
      <vt:lpstr>Times New Roman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2019-10-14T03:00:46Z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